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9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92" r:id="rId22"/>
    <p:sldId id="310" r:id="rId23"/>
    <p:sldId id="273" r:id="rId24"/>
    <p:sldId id="275" r:id="rId25"/>
    <p:sldId id="276" r:id="rId26"/>
    <p:sldId id="311" r:id="rId27"/>
    <p:sldId id="277" r:id="rId28"/>
    <p:sldId id="278" r:id="rId29"/>
    <p:sldId id="279" r:id="rId30"/>
    <p:sldId id="280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312" r:id="rId40"/>
    <p:sldId id="290" r:id="rId41"/>
    <p:sldId id="291" r:id="rId42"/>
    <p:sldId id="293" r:id="rId43"/>
    <p:sldId id="294" r:id="rId44"/>
    <p:sldId id="295" r:id="rId45"/>
    <p:sldId id="296" r:id="rId46"/>
    <p:sldId id="297" r:id="rId47"/>
    <p:sldId id="320" r:id="rId48"/>
    <p:sldId id="298" r:id="rId49"/>
    <p:sldId id="304" r:id="rId50"/>
    <p:sldId id="305" r:id="rId51"/>
    <p:sldId id="306" r:id="rId52"/>
    <p:sldId id="316" r:id="rId53"/>
    <p:sldId id="307" r:id="rId54"/>
    <p:sldId id="308" r:id="rId55"/>
    <p:sldId id="317" r:id="rId56"/>
    <p:sldId id="309" r:id="rId57"/>
    <p:sldId id="318" r:id="rId58"/>
    <p:sldId id="319" r:id="rId59"/>
    <p:sldId id="321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B82A80-B2C4-2E4A-8FBF-D717F4084F7D}" v="12" dt="2024-04-30T12:42:56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5B9BF15-DB56-462E-BDBA-C70489957475}" type="datetimeFigureOut">
              <a:rPr lang="en-PK" smtClean="0"/>
              <a:t>05/06/2024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D618E25-480B-45D1-ACD0-A473AF5388CB}" type="slidenum">
              <a:rPr lang="en-PK" smtClean="0"/>
              <a:t>‹#›</a:t>
            </a:fld>
            <a:endParaRPr lang="en-PK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8212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BF15-DB56-462E-BDBA-C70489957475}" type="datetimeFigureOut">
              <a:rPr lang="en-PK" smtClean="0"/>
              <a:t>05/06/2024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8E25-480B-45D1-ACD0-A473AF5388C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33749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BF15-DB56-462E-BDBA-C70489957475}" type="datetimeFigureOut">
              <a:rPr lang="en-PK" smtClean="0"/>
              <a:t>05/06/2024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8E25-480B-45D1-ACD0-A473AF5388C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04522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BF15-DB56-462E-BDBA-C70489957475}" type="datetimeFigureOut">
              <a:rPr lang="en-PK" smtClean="0"/>
              <a:t>05/06/2024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8E25-480B-45D1-ACD0-A473AF5388C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7898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BF15-DB56-462E-BDBA-C70489957475}" type="datetimeFigureOut">
              <a:rPr lang="en-PK" smtClean="0"/>
              <a:t>05/06/2024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8E25-480B-45D1-ACD0-A473AF5388CB}" type="slidenum">
              <a:rPr lang="en-PK" smtClean="0"/>
              <a:t>‹#›</a:t>
            </a:fld>
            <a:endParaRPr lang="en-PK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59345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BF15-DB56-462E-BDBA-C70489957475}" type="datetimeFigureOut">
              <a:rPr lang="en-PK" smtClean="0"/>
              <a:t>05/06/2024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8E25-480B-45D1-ACD0-A473AF5388C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63902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BF15-DB56-462E-BDBA-C70489957475}" type="datetimeFigureOut">
              <a:rPr lang="en-PK" smtClean="0"/>
              <a:t>05/06/2024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8E25-480B-45D1-ACD0-A473AF5388C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04015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BF15-DB56-462E-BDBA-C70489957475}" type="datetimeFigureOut">
              <a:rPr lang="en-PK" smtClean="0"/>
              <a:t>05/06/2024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8E25-480B-45D1-ACD0-A473AF5388C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2135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BF15-DB56-462E-BDBA-C70489957475}" type="datetimeFigureOut">
              <a:rPr lang="en-PK" smtClean="0"/>
              <a:t>05/06/2024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8E25-480B-45D1-ACD0-A473AF5388C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0925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BF15-DB56-462E-BDBA-C70489957475}" type="datetimeFigureOut">
              <a:rPr lang="en-PK" smtClean="0"/>
              <a:t>05/06/2024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8E25-480B-45D1-ACD0-A473AF5388C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7865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BF15-DB56-462E-BDBA-C70489957475}" type="datetimeFigureOut">
              <a:rPr lang="en-PK" smtClean="0"/>
              <a:t>05/06/2024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8E25-480B-45D1-ACD0-A473AF5388C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1979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5B9BF15-DB56-462E-BDBA-C70489957475}" type="datetimeFigureOut">
              <a:rPr lang="en-PK" smtClean="0"/>
              <a:t>05/06/2024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D618E25-480B-45D1-ACD0-A473AF5388C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0183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80866-0E2E-55D5-0910-22EF46D6E5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File Handling in C++</a:t>
            </a:r>
            <a:br>
              <a:rPr lang="en-US"/>
            </a:br>
            <a:r>
              <a:rPr lang="en-US" sz="4400"/>
              <a:t>OOP	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D9AA1-8BD9-7209-7C17-3751F0650A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Beenish Urooj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14678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2F48-EE4B-3E9C-8CF4-8CCBAD281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Achieve File Handling</a:t>
            </a:r>
            <a:br>
              <a:rPr lang="en-US"/>
            </a:b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E1588-6E05-5268-1C97-A3497CAD0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Create</a:t>
            </a:r>
            <a:r>
              <a:rPr lang="en-US" sz="3600"/>
              <a:t> a </a:t>
            </a:r>
            <a:r>
              <a:rPr lang="en-US" sz="3600">
                <a:solidFill>
                  <a:srgbClr val="FF0000"/>
                </a:solidFill>
              </a:rPr>
              <a:t>Handler</a:t>
            </a:r>
            <a:r>
              <a:rPr lang="en-US" sz="3600"/>
              <a:t> Object</a:t>
            </a:r>
          </a:p>
          <a:p>
            <a:r>
              <a:rPr lang="en-US" sz="3600">
                <a:solidFill>
                  <a:srgbClr val="FF0000"/>
                </a:solidFill>
              </a:rPr>
              <a:t>Naming</a:t>
            </a:r>
            <a:r>
              <a:rPr lang="en-US" sz="3600"/>
              <a:t> a </a:t>
            </a:r>
            <a:r>
              <a:rPr lang="en-US" sz="3600">
                <a:solidFill>
                  <a:srgbClr val="FF0000"/>
                </a:solidFill>
              </a:rPr>
              <a:t>file</a:t>
            </a:r>
          </a:p>
          <a:p>
            <a:r>
              <a:rPr lang="en-US" sz="3600">
                <a:solidFill>
                  <a:srgbClr val="FF0000"/>
                </a:solidFill>
              </a:rPr>
              <a:t>Opening</a:t>
            </a:r>
            <a:r>
              <a:rPr lang="en-US" sz="3600"/>
              <a:t> a </a:t>
            </a:r>
            <a:r>
              <a:rPr lang="en-US" sz="3600">
                <a:solidFill>
                  <a:srgbClr val="FF0000"/>
                </a:solidFill>
              </a:rPr>
              <a:t>file</a:t>
            </a:r>
          </a:p>
          <a:p>
            <a:r>
              <a:rPr lang="en-US" sz="3600">
                <a:solidFill>
                  <a:srgbClr val="FF0000"/>
                </a:solidFill>
              </a:rPr>
              <a:t>Reading</a:t>
            </a:r>
            <a:r>
              <a:rPr lang="en-US" sz="3600"/>
              <a:t> data from </a:t>
            </a:r>
            <a:r>
              <a:rPr lang="en-US" sz="3600">
                <a:solidFill>
                  <a:srgbClr val="FF0000"/>
                </a:solidFill>
              </a:rPr>
              <a:t>file</a:t>
            </a:r>
          </a:p>
          <a:p>
            <a:r>
              <a:rPr lang="en-US" sz="3600">
                <a:solidFill>
                  <a:srgbClr val="FF0000"/>
                </a:solidFill>
              </a:rPr>
              <a:t>Writing</a:t>
            </a:r>
            <a:r>
              <a:rPr lang="en-US" sz="3600"/>
              <a:t> data into </a:t>
            </a:r>
            <a:r>
              <a:rPr lang="en-US" sz="3600">
                <a:solidFill>
                  <a:srgbClr val="FF0000"/>
                </a:solidFill>
              </a:rPr>
              <a:t>file</a:t>
            </a:r>
          </a:p>
          <a:p>
            <a:r>
              <a:rPr lang="en-US" sz="3600">
                <a:solidFill>
                  <a:srgbClr val="FF0000"/>
                </a:solidFill>
              </a:rPr>
              <a:t>Closing</a:t>
            </a:r>
            <a:r>
              <a:rPr lang="en-US" sz="3600"/>
              <a:t> a </a:t>
            </a:r>
            <a:r>
              <a:rPr lang="en-US" sz="3600">
                <a:solidFill>
                  <a:srgbClr val="FF0000"/>
                </a:solidFill>
              </a:rPr>
              <a:t>file</a:t>
            </a:r>
            <a:endParaRPr lang="en-PK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528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2CD76-1BDE-F072-9057-D29824121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343" y="523278"/>
            <a:ext cx="7803313" cy="5811444"/>
          </a:xfrm>
        </p:spPr>
      </p:pic>
    </p:spTree>
    <p:extLst>
      <p:ext uri="{BB962C8B-B14F-4D97-AF65-F5344CB8AC3E}">
        <p14:creationId xmlns:p14="http://schemas.microsoft.com/office/powerpoint/2010/main" val="1036274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C2372-271F-96F2-5E13-43DD6D79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use in File Handling</a:t>
            </a:r>
            <a:endParaRPr lang="en-P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CFEF2D-56D4-AB63-87D7-DA697C7F4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524" y="1871607"/>
            <a:ext cx="7852814" cy="4433820"/>
          </a:xfrm>
        </p:spPr>
      </p:pic>
    </p:spTree>
    <p:extLst>
      <p:ext uri="{BB962C8B-B14F-4D97-AF65-F5344CB8AC3E}">
        <p14:creationId xmlns:p14="http://schemas.microsoft.com/office/powerpoint/2010/main" val="425299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CA7518-1E8D-8649-EF79-6DB4A571E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244" y="445113"/>
            <a:ext cx="7964511" cy="5967773"/>
          </a:xfrm>
        </p:spPr>
      </p:pic>
    </p:spTree>
    <p:extLst>
      <p:ext uri="{BB962C8B-B14F-4D97-AF65-F5344CB8AC3E}">
        <p14:creationId xmlns:p14="http://schemas.microsoft.com/office/powerpoint/2010/main" val="3602566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2C794-9985-8BC2-A044-D989E5868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015" y="471949"/>
            <a:ext cx="7634624" cy="5715246"/>
          </a:xfrm>
        </p:spPr>
      </p:pic>
    </p:spTree>
    <p:extLst>
      <p:ext uri="{BB962C8B-B14F-4D97-AF65-F5344CB8AC3E}">
        <p14:creationId xmlns:p14="http://schemas.microsoft.com/office/powerpoint/2010/main" val="421551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0E720C-EA1D-B608-E401-4513698C8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849" y="1142487"/>
            <a:ext cx="9070262" cy="4209826"/>
          </a:xfrm>
        </p:spPr>
      </p:pic>
    </p:spTree>
    <p:extLst>
      <p:ext uri="{BB962C8B-B14F-4D97-AF65-F5344CB8AC3E}">
        <p14:creationId xmlns:p14="http://schemas.microsoft.com/office/powerpoint/2010/main" val="4106625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22BB0E-4C59-1BF7-0783-5A64A1510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094" y="653309"/>
            <a:ext cx="7388008" cy="5551382"/>
          </a:xfrm>
        </p:spPr>
      </p:pic>
    </p:spTree>
    <p:extLst>
      <p:ext uri="{BB962C8B-B14F-4D97-AF65-F5344CB8AC3E}">
        <p14:creationId xmlns:p14="http://schemas.microsoft.com/office/powerpoint/2010/main" val="2479134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250B09-DA4A-7DEA-86C1-50620DF74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9304" y="601250"/>
            <a:ext cx="7718710" cy="5655500"/>
          </a:xfrm>
        </p:spPr>
      </p:pic>
    </p:spTree>
    <p:extLst>
      <p:ext uri="{BB962C8B-B14F-4D97-AF65-F5344CB8AC3E}">
        <p14:creationId xmlns:p14="http://schemas.microsoft.com/office/powerpoint/2010/main" val="2093799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94B36-A45C-4679-23EC-A225F7B1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Opening Mode</a:t>
            </a:r>
            <a:br>
              <a:rPr lang="en-US"/>
            </a:b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19B8C-5493-FD69-434D-CA400CDB7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The default value for </a:t>
            </a:r>
            <a:r>
              <a:rPr lang="en-US" sz="2800" b="1" err="1"/>
              <a:t>fstream</a:t>
            </a:r>
            <a:r>
              <a:rPr lang="en-US" sz="2800"/>
              <a:t> mode parameter is </a:t>
            </a:r>
            <a:r>
              <a:rPr lang="en-US" sz="2800" b="1"/>
              <a:t>in</a:t>
            </a:r>
            <a:r>
              <a:rPr lang="en-US" sz="2800"/>
              <a:t> </a:t>
            </a:r>
            <a:r>
              <a:rPr lang="en-US" sz="2800" b="1"/>
              <a:t>|</a:t>
            </a:r>
            <a:r>
              <a:rPr lang="en-US" sz="2800"/>
              <a:t> </a:t>
            </a:r>
            <a:r>
              <a:rPr lang="en-US" sz="2800" b="1"/>
              <a:t>out</a:t>
            </a:r>
            <a:r>
              <a:rPr lang="en-US" sz="2800"/>
              <a:t>. It means that file is opened for reading and writing when you use </a:t>
            </a:r>
            <a:r>
              <a:rPr lang="en-US" sz="2800" b="1" err="1"/>
              <a:t>fstream</a:t>
            </a:r>
            <a:r>
              <a:rPr lang="en-US" sz="2800"/>
              <a:t> class.</a:t>
            </a:r>
          </a:p>
          <a:p>
            <a:r>
              <a:rPr lang="en-US" sz="2800"/>
              <a:t>When you use </a:t>
            </a:r>
            <a:r>
              <a:rPr lang="en-US" sz="2800" b="1" err="1"/>
              <a:t>ofstream</a:t>
            </a:r>
            <a:r>
              <a:rPr lang="en-US" sz="2800"/>
              <a:t> class, default value for mode is </a:t>
            </a:r>
            <a:r>
              <a:rPr lang="en-US" sz="2800" b="1"/>
              <a:t>out</a:t>
            </a:r>
            <a:r>
              <a:rPr lang="en-US" sz="2800"/>
              <a:t> and the default value for </a:t>
            </a:r>
            <a:r>
              <a:rPr lang="en-US" sz="2800" b="1"/>
              <a:t>ifstream</a:t>
            </a:r>
            <a:r>
              <a:rPr lang="en-US" sz="2800"/>
              <a:t> class is </a:t>
            </a:r>
            <a:r>
              <a:rPr lang="en-US" sz="2800" b="1"/>
              <a:t>in</a:t>
            </a:r>
            <a:r>
              <a:rPr lang="en-US" sz="2800"/>
              <a:t>.</a:t>
            </a:r>
            <a:endParaRPr lang="en-PK" sz="2800"/>
          </a:p>
        </p:txBody>
      </p:sp>
    </p:spTree>
    <p:extLst>
      <p:ext uri="{BB962C8B-B14F-4D97-AF65-F5344CB8AC3E}">
        <p14:creationId xmlns:p14="http://schemas.microsoft.com/office/powerpoint/2010/main" val="2894846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DD54FC-5F5F-7422-328C-48343CDBD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090" y="344129"/>
            <a:ext cx="8040329" cy="5982454"/>
          </a:xfrm>
        </p:spPr>
      </p:pic>
    </p:spTree>
    <p:extLst>
      <p:ext uri="{BB962C8B-B14F-4D97-AF65-F5344CB8AC3E}">
        <p14:creationId xmlns:p14="http://schemas.microsoft.com/office/powerpoint/2010/main" val="1564360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745E2-38E5-1AA4-9058-444D1DA4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Files (Streams)</a:t>
            </a:r>
            <a:br>
              <a:rPr lang="en-US"/>
            </a:b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98ADE-9EAE-60B7-8781-6A5CDF14E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Files are used to store data in a relatively permanent form, on floppy disk, hard disk, tape or other form of secondary storage. Files can hold huge amounts of data if need be.</a:t>
            </a:r>
          </a:p>
          <a:p>
            <a:r>
              <a:rPr lang="en-US" sz="2400"/>
              <a:t>Ordinary variables (even records and arrays) are kept in main memory which is temporary and rather limited in size. The following is a comparison of the two types of storage.</a:t>
            </a:r>
            <a:endParaRPr lang="en-PK" sz="2400"/>
          </a:p>
        </p:txBody>
      </p:sp>
    </p:spTree>
    <p:extLst>
      <p:ext uri="{BB962C8B-B14F-4D97-AF65-F5344CB8AC3E}">
        <p14:creationId xmlns:p14="http://schemas.microsoft.com/office/powerpoint/2010/main" val="2169650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3E8CA-EEFB-CD95-3F86-9706D9801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Handling in C++</a:t>
            </a:r>
            <a:br>
              <a:rPr lang="en-US"/>
            </a:b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EFC8D-47F3-BE7B-2FD1-F78C80AEE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/>
              <a:t>We can read data from file and write data to file in three ways.</a:t>
            </a:r>
          </a:p>
          <a:p>
            <a:r>
              <a:rPr lang="en-US" sz="2800"/>
              <a:t>Reading or writing characters using get() and put() member functions.</a:t>
            </a:r>
          </a:p>
          <a:p>
            <a:r>
              <a:rPr lang="en-US" sz="2800"/>
              <a:t>Reading or writing formatted I/O using insertion operator (&lt;&lt;) and extraction operator ( &gt;&gt; ).</a:t>
            </a:r>
          </a:p>
          <a:p>
            <a:r>
              <a:rPr lang="en-US" sz="2800"/>
              <a:t>Reading or writing object using read() and write() member functions.</a:t>
            </a:r>
            <a:endParaRPr lang="en-PK" sz="2800"/>
          </a:p>
        </p:txBody>
      </p:sp>
    </p:spTree>
    <p:extLst>
      <p:ext uri="{BB962C8B-B14F-4D97-AF65-F5344CB8AC3E}">
        <p14:creationId xmlns:p14="http://schemas.microsoft.com/office/powerpoint/2010/main" val="2274975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1FC1-38AA-6C62-D287-25F83B246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endParaRPr lang="en-P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167D3E-68C3-9E8E-3090-073E79C8E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721" y="1904668"/>
            <a:ext cx="6951065" cy="4231082"/>
          </a:xfrm>
        </p:spPr>
      </p:pic>
    </p:spTree>
    <p:extLst>
      <p:ext uri="{BB962C8B-B14F-4D97-AF65-F5344CB8AC3E}">
        <p14:creationId xmlns:p14="http://schemas.microsoft.com/office/powerpoint/2010/main" val="843290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29F0E1-C613-17FE-71B2-D850499D6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069" y="109659"/>
            <a:ext cx="9543938" cy="5166299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30B8F3-7BC9-F077-D53B-03D15048892D}"/>
              </a:ext>
            </a:extLst>
          </p:cNvPr>
          <p:cNvSpPr txBox="1"/>
          <p:nvPr/>
        </p:nvSpPr>
        <p:spPr>
          <a:xfrm>
            <a:off x="4539356" y="1429105"/>
            <a:ext cx="6961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creates an object of ifstream class named input to read data from a file.</a:t>
            </a:r>
            <a:endParaRPr lang="en-PK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CD99C-360B-C5AA-D9B0-D4AD3FF08254}"/>
              </a:ext>
            </a:extLst>
          </p:cNvPr>
          <p:cNvSpPr txBox="1"/>
          <p:nvPr/>
        </p:nvSpPr>
        <p:spPr>
          <a:xfrm>
            <a:off x="9280963" y="5276074"/>
            <a:ext cx="25711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This creates a string variable named str to hold the data read from the file.</a:t>
            </a:r>
            <a:endParaRPr lang="en-PK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DDDBF-0483-5201-8998-CA00ADB7EA9B}"/>
              </a:ext>
            </a:extLst>
          </p:cNvPr>
          <p:cNvSpPr txBox="1"/>
          <p:nvPr/>
        </p:nvSpPr>
        <p:spPr>
          <a:xfrm>
            <a:off x="8894310" y="6317371"/>
            <a:ext cx="44417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If the file was successfully opened, this code block reads the file line by line until the end of file (</a:t>
            </a:r>
            <a:r>
              <a:rPr lang="en-US" err="1"/>
              <a:t>eof</a:t>
            </a:r>
            <a:r>
              <a:rPr lang="en-US"/>
              <a:t>()) is reached. It reads each word in a line and stores it in the str variable. Then it prints the word followed by a space. This loop continues until the end of the file is reached.</a:t>
            </a:r>
            <a:endParaRPr lang="en-PK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A01B17-3FCF-BE80-48F1-51893FD978E6}"/>
              </a:ext>
            </a:extLst>
          </p:cNvPr>
          <p:cNvCxnSpPr/>
          <p:nvPr/>
        </p:nvCxnSpPr>
        <p:spPr>
          <a:xfrm>
            <a:off x="9534144" y="6118382"/>
            <a:ext cx="1032387" cy="95345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9CBDEB-ACFB-847B-278B-6AFF0A56D305}"/>
              </a:ext>
            </a:extLst>
          </p:cNvPr>
          <p:cNvCxnSpPr>
            <a:cxnSpLocks/>
          </p:cNvCxnSpPr>
          <p:nvPr/>
        </p:nvCxnSpPr>
        <p:spPr>
          <a:xfrm flipH="1">
            <a:off x="5796894" y="1151666"/>
            <a:ext cx="598212" cy="0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8535ED-CAB9-4E18-E68E-C289447F78E2}"/>
              </a:ext>
            </a:extLst>
          </p:cNvPr>
          <p:cNvCxnSpPr>
            <a:cxnSpLocks/>
          </p:cNvCxnSpPr>
          <p:nvPr/>
        </p:nvCxnSpPr>
        <p:spPr>
          <a:xfrm flipV="1">
            <a:off x="8670359" y="6014969"/>
            <a:ext cx="1678858" cy="843031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115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B1F94D-8E87-9F9E-2687-C3D761FF6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387" y="540774"/>
            <a:ext cx="8125225" cy="5638141"/>
          </a:xfrm>
        </p:spPr>
      </p:pic>
    </p:spTree>
    <p:extLst>
      <p:ext uri="{BB962C8B-B14F-4D97-AF65-F5344CB8AC3E}">
        <p14:creationId xmlns:p14="http://schemas.microsoft.com/office/powerpoint/2010/main" val="2310636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DB5D8-3086-3C33-893B-7F087A96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2</a:t>
            </a:r>
            <a:endParaRPr lang="en-P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857C6F-5FC1-9561-9EE5-97AC230E8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701" y="2046651"/>
            <a:ext cx="7642697" cy="33709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283712-DC9E-D8C0-C1B1-03B6EAD8A87B}"/>
              </a:ext>
            </a:extLst>
          </p:cNvPr>
          <p:cNvSpPr txBox="1"/>
          <p:nvPr/>
        </p:nvSpPr>
        <p:spPr>
          <a:xfrm>
            <a:off x="4562168" y="1189703"/>
            <a:ext cx="342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this file as </a:t>
            </a:r>
            <a:r>
              <a:rPr lang="en-US">
                <a:solidFill>
                  <a:srgbClr val="FF0000"/>
                </a:solidFill>
              </a:rPr>
              <a:t>Test</a:t>
            </a:r>
            <a:endParaRPr lang="en-PK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394A12-7120-DFB6-C776-75C24C3D5FEF}"/>
              </a:ext>
            </a:extLst>
          </p:cNvPr>
          <p:cNvCxnSpPr/>
          <p:nvPr/>
        </p:nvCxnSpPr>
        <p:spPr>
          <a:xfrm flipH="1">
            <a:off x="3559278" y="1805847"/>
            <a:ext cx="1347019" cy="48160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27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A020A1-A379-86B7-D003-5E5EED55B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579" y="550607"/>
            <a:ext cx="10501809" cy="4965290"/>
          </a:xfrm>
        </p:spPr>
      </p:pic>
    </p:spTree>
    <p:extLst>
      <p:ext uri="{BB962C8B-B14F-4D97-AF65-F5344CB8AC3E}">
        <p14:creationId xmlns:p14="http://schemas.microsoft.com/office/powerpoint/2010/main" val="4219972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AC49B1-CAAE-C23A-441E-6B390098E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146" y="1071717"/>
            <a:ext cx="11580276" cy="4491282"/>
          </a:xfrm>
        </p:spPr>
      </p:pic>
    </p:spTree>
    <p:extLst>
      <p:ext uri="{BB962C8B-B14F-4D97-AF65-F5344CB8AC3E}">
        <p14:creationId xmlns:p14="http://schemas.microsoft.com/office/powerpoint/2010/main" val="2962471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6691D6-D2A4-7186-DF4F-0EBDB3C8D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994" y="265770"/>
            <a:ext cx="8154287" cy="58933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F6BED8-7BC2-01A6-EEFF-7893A6AD1EC1}"/>
              </a:ext>
            </a:extLst>
          </p:cNvPr>
          <p:cNvSpPr txBox="1"/>
          <p:nvPr/>
        </p:nvSpPr>
        <p:spPr>
          <a:xfrm>
            <a:off x="-1629697" y="3958612"/>
            <a:ext cx="32593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If the file was successfully opened, this code block reads the file line by line using the </a:t>
            </a:r>
            <a:r>
              <a:rPr lang="en-US" sz="1400" err="1"/>
              <a:t>getline</a:t>
            </a:r>
            <a:r>
              <a:rPr lang="en-US" sz="1400"/>
              <a:t>() function of the ifstream class. It reads each line in the file and stores it in the line variable. Then it prints the line to the console followed by a newline character. This loop continues until the end of the file is reached.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57C1EE-A1A7-CD14-5D7F-EBDD588FA3EF}"/>
              </a:ext>
            </a:extLst>
          </p:cNvPr>
          <p:cNvCxnSpPr/>
          <p:nvPr/>
        </p:nvCxnSpPr>
        <p:spPr>
          <a:xfrm flipV="1">
            <a:off x="1248697" y="3212457"/>
            <a:ext cx="825909" cy="563130"/>
          </a:xfrm>
          <a:prstGeom prst="straightConnector1">
            <a:avLst/>
          </a:prstGeom>
          <a:ln w="38100">
            <a:solidFill>
              <a:srgbClr val="C00000">
                <a:alpha val="95000"/>
              </a:srgb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673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861818-34E8-2A09-0887-32B86C9CD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5277" y="530410"/>
            <a:ext cx="7767484" cy="5364022"/>
          </a:xfrm>
        </p:spPr>
      </p:pic>
    </p:spTree>
    <p:extLst>
      <p:ext uri="{BB962C8B-B14F-4D97-AF65-F5344CB8AC3E}">
        <p14:creationId xmlns:p14="http://schemas.microsoft.com/office/powerpoint/2010/main" val="2439361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8B1869-DCCF-62B4-F440-107BA9481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49" y="412955"/>
            <a:ext cx="10698049" cy="565354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312130-9C90-12F0-7425-0C480CB1C305}"/>
              </a:ext>
            </a:extLst>
          </p:cNvPr>
          <p:cNvSpPr txBox="1"/>
          <p:nvPr/>
        </p:nvSpPr>
        <p:spPr>
          <a:xfrm>
            <a:off x="4442808" y="1112344"/>
            <a:ext cx="29349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Söhne Mono"/>
              </a:rPr>
              <a:t>// read the next three whitespace-separated strings from the file into name, age, and sub</a:t>
            </a:r>
            <a:endParaRPr lang="en-PK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DC69F0-917C-78BE-0E03-AF5F7BA4F7DD}"/>
              </a:ext>
            </a:extLst>
          </p:cNvPr>
          <p:cNvCxnSpPr>
            <a:cxnSpLocks/>
          </p:cNvCxnSpPr>
          <p:nvPr/>
        </p:nvCxnSpPr>
        <p:spPr>
          <a:xfrm flipH="1">
            <a:off x="3854245" y="2163097"/>
            <a:ext cx="1248697" cy="1917290"/>
          </a:xfrm>
          <a:prstGeom prst="straightConnector1">
            <a:avLst/>
          </a:prstGeom>
          <a:ln w="38100">
            <a:solidFill>
              <a:srgbClr val="C00000">
                <a:alpha val="95000"/>
              </a:srgb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828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93CA2B-9C68-64C3-B2F5-23157663E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 of Storage</a:t>
            </a:r>
            <a:br>
              <a:rPr lang="en-US"/>
            </a:br>
            <a:endParaRPr lang="en-PK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AF3CE7-9229-3E71-B0B3-CB23DAF495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100" b="1"/>
              <a:t>Main memory</a:t>
            </a:r>
          </a:p>
          <a:p>
            <a:r>
              <a:rPr lang="en-US" sz="2600"/>
              <a:t>Made up of RAM chips.</a:t>
            </a:r>
          </a:p>
          <a:p>
            <a:r>
              <a:rPr lang="en-US" sz="2600"/>
              <a:t>Used to hold a program when it is running, including the values of its variables (whether integer, char, an array, etc.)</a:t>
            </a:r>
          </a:p>
          <a:p>
            <a:r>
              <a:rPr lang="en-US" sz="2600"/>
              <a:t>Can only hold relatively small amounts of data.</a:t>
            </a:r>
          </a:p>
          <a:p>
            <a:r>
              <a:rPr lang="en-US" sz="2600"/>
              <a:t>Is temporary (as soon as the program is done, or the power goes out all these values are gone).</a:t>
            </a:r>
          </a:p>
          <a:p>
            <a:r>
              <a:rPr lang="en-US" sz="2600"/>
              <a:t>Gives fast access to the data (all electronic).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2B3658-9D0B-6E04-5A14-922F448D22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100" b="1"/>
              <a:t>Secondary memory</a:t>
            </a:r>
          </a:p>
          <a:p>
            <a:r>
              <a:rPr lang="en-US" sz="2300"/>
              <a:t>Usually a disk drive (or magnetic tape).</a:t>
            </a:r>
          </a:p>
          <a:p>
            <a:r>
              <a:rPr lang="en-US" sz="2300"/>
              <a:t>Used to hold files (where a file can contain data, a program, text, etc.)</a:t>
            </a:r>
          </a:p>
          <a:p>
            <a:r>
              <a:rPr lang="en-US" sz="2300"/>
              <a:t>Can hold rather large amounts of data.</a:t>
            </a:r>
          </a:p>
          <a:p>
            <a:r>
              <a:rPr lang="en-US" sz="2300"/>
              <a:t>Is permanent. (A file remains even if the power goes out. It will last until you erase it, as long as the disk isn't damaged, at least.)</a:t>
            </a:r>
          </a:p>
          <a:p>
            <a:r>
              <a:rPr lang="en-US" sz="2300"/>
              <a:t>Access to the data is considerably slower (due to moving parts).</a:t>
            </a:r>
            <a:endParaRPr lang="en-PK" sz="2300"/>
          </a:p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37611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26A1AA-CEC8-18F0-FC5F-D08573847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840" y="1661652"/>
            <a:ext cx="9686495" cy="2775681"/>
          </a:xfrm>
        </p:spPr>
      </p:pic>
    </p:spTree>
    <p:extLst>
      <p:ext uri="{BB962C8B-B14F-4D97-AF65-F5344CB8AC3E}">
        <p14:creationId xmlns:p14="http://schemas.microsoft.com/office/powerpoint/2010/main" val="1360564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894A1-F006-549F-4AFB-4E6E45F30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11" y="561087"/>
            <a:ext cx="9496430" cy="5211037"/>
          </a:xfrm>
        </p:spPr>
      </p:pic>
    </p:spTree>
    <p:extLst>
      <p:ext uri="{BB962C8B-B14F-4D97-AF65-F5344CB8AC3E}">
        <p14:creationId xmlns:p14="http://schemas.microsoft.com/office/powerpoint/2010/main" val="3056047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26A1AA-CEC8-18F0-FC5F-D08573847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840" y="1661652"/>
            <a:ext cx="9686495" cy="2775681"/>
          </a:xfrm>
        </p:spPr>
      </p:pic>
    </p:spTree>
    <p:extLst>
      <p:ext uri="{BB962C8B-B14F-4D97-AF65-F5344CB8AC3E}">
        <p14:creationId xmlns:p14="http://schemas.microsoft.com/office/powerpoint/2010/main" val="894113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3987CE-AA9E-3AB1-2347-A1298871C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585029"/>
            <a:ext cx="9853720" cy="510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69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18EB86-DF06-886E-E580-AA6066AA4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3" y="225136"/>
            <a:ext cx="9709155" cy="63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51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5C747C-9457-D241-7926-2FF882A40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68" y="457624"/>
            <a:ext cx="10574948" cy="571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04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83201-97C6-A227-80C3-505858814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2" y="796413"/>
            <a:ext cx="12100575" cy="498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93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44815-72E5-C21B-5AFD-D8DE43C7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493" y="901790"/>
            <a:ext cx="3187126" cy="2342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4690F-65F4-C460-F1F7-7E4C990B9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576" y="2301142"/>
            <a:ext cx="6499068" cy="411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51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B76ED6-3B3A-7EC7-89BF-28432F0A3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84" y="477802"/>
            <a:ext cx="7379094" cy="544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36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2006F-3057-D2B3-DAED-88D5BC03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910" y="571441"/>
            <a:ext cx="7620000" cy="581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0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FFFFA-EBF0-CE63-86D2-300ABF17D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File Handling In C++</a:t>
            </a:r>
            <a:br>
              <a:rPr lang="en-US"/>
            </a:b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F75CC-0ACB-32B8-D536-5027907CB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File</a:t>
            </a:r>
            <a:r>
              <a:rPr lang="en-US"/>
              <a:t>: The information / data stored under a specific name on a storage device, is called a file.</a:t>
            </a:r>
          </a:p>
          <a:p>
            <a:r>
              <a:rPr lang="en-US" b="1"/>
              <a:t>Stream</a:t>
            </a:r>
            <a:r>
              <a:rPr lang="en-US"/>
              <a:t>: It refers to a sequence of bytes.</a:t>
            </a:r>
          </a:p>
          <a:p>
            <a:r>
              <a:rPr lang="en-US" b="1"/>
              <a:t>Text file</a:t>
            </a:r>
            <a:r>
              <a:rPr lang="en-US"/>
              <a:t>: It is a file that stores information in ASCII characters. In text files, each line of text is terminated with a special character known as EOL (End of Line) character or delimiter character. When this EOL character is read or written, certain internal translations take place.</a:t>
            </a:r>
          </a:p>
          <a:p>
            <a:r>
              <a:rPr lang="en-US" b="1"/>
              <a:t>Binary file</a:t>
            </a:r>
            <a:r>
              <a:rPr lang="en-US"/>
              <a:t>: It is a file that contains information in the same format as it is held in memory. In binary files, no delimiters are used for a line and no translations occur here.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89550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91B4F4-4387-E8D1-C4D9-9B27E4105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12" y="599766"/>
            <a:ext cx="10726098" cy="56633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4E8737-8DB3-A8B2-BB41-10A3509F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287" y="298132"/>
            <a:ext cx="1520267" cy="421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3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E33D7E-5021-40AA-A843-DD955CB55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28" y="96702"/>
            <a:ext cx="11940880" cy="6195943"/>
          </a:xfrm>
        </p:spPr>
      </p:pic>
    </p:spTree>
    <p:extLst>
      <p:ext uri="{BB962C8B-B14F-4D97-AF65-F5344CB8AC3E}">
        <p14:creationId xmlns:p14="http://schemas.microsoft.com/office/powerpoint/2010/main" val="3512144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1FFDA05-9640-4040-B33E-D46FD0443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C28BDD-7815-27B6-1A1B-14B8E60D4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91" b="1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86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6C3824-B85A-3DDF-113B-94FB5DCA3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1542" y="501445"/>
            <a:ext cx="8615593" cy="5146155"/>
          </a:xfrm>
        </p:spPr>
      </p:pic>
    </p:spTree>
    <p:extLst>
      <p:ext uri="{BB962C8B-B14F-4D97-AF65-F5344CB8AC3E}">
        <p14:creationId xmlns:p14="http://schemas.microsoft.com/office/powerpoint/2010/main" val="42564810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6029A5-193E-131D-E965-884F2DBB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32" y="145861"/>
            <a:ext cx="6538108" cy="6549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465DEA-18B1-E403-4A56-62BBE330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978" y="236146"/>
            <a:ext cx="6484989" cy="2627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A9BEB8-011A-A289-9A4D-CDE88AAB0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636" y="1316785"/>
            <a:ext cx="3970364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67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48869D-2FE5-315B-8277-F95BA0908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78" y="499767"/>
            <a:ext cx="7580535" cy="548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47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7D376F-6452-111C-EEE7-D7430D47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28" y="737419"/>
            <a:ext cx="11220212" cy="43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64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5CD63-AEA3-E47E-FC4C-32DB0A172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929" y="872474"/>
            <a:ext cx="6569119" cy="552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61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AADB98-FFC8-BFEB-387A-EFE10839B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4" y="410774"/>
            <a:ext cx="9440724" cy="527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23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3B445-3288-DCD7-92A1-8F4C7B7BE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504" y="356277"/>
            <a:ext cx="7401450" cy="614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30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1DEB-2F38-9CB8-6AC7-49040ADD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Streams</a:t>
            </a:r>
            <a:br>
              <a:rPr lang="en-US"/>
            </a:b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46B7A-EED6-9B4E-96E7-219493A13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A Stream is a general name given to flow of data.</a:t>
            </a:r>
          </a:p>
          <a:p>
            <a:r>
              <a:rPr lang="en-US" sz="2800"/>
              <a:t>Different streams are used to represent different kinds of data flow.</a:t>
            </a:r>
          </a:p>
          <a:p>
            <a:r>
              <a:rPr lang="en-US" sz="2800"/>
              <a:t>Each stream is associated with a particular class, which contains member functions and definitions for dealing with that kind of data flow.</a:t>
            </a:r>
            <a:endParaRPr lang="en-PK" sz="2800"/>
          </a:p>
        </p:txBody>
      </p:sp>
    </p:spTree>
    <p:extLst>
      <p:ext uri="{BB962C8B-B14F-4D97-AF65-F5344CB8AC3E}">
        <p14:creationId xmlns:p14="http://schemas.microsoft.com/office/powerpoint/2010/main" val="3718682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3A606-DB3C-C80D-B18F-1729E624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6" y="1051828"/>
            <a:ext cx="8021148" cy="397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76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BBF48-3AA9-7592-176F-1188346B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66" y="-346713"/>
            <a:ext cx="9692640" cy="1325562"/>
          </a:xfrm>
        </p:spPr>
        <p:txBody>
          <a:bodyPr/>
          <a:lstStyle/>
          <a:p>
            <a:r>
              <a:rPr lang="en-US"/>
              <a:t>Retrieving Information from a file</a:t>
            </a:r>
            <a:endParaRPr lang="en-PK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D48E92-E4B3-5D32-7318-0E7CA8366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715" y="1099821"/>
            <a:ext cx="10474736" cy="5758179"/>
          </a:xfrm>
        </p:spPr>
      </p:pic>
    </p:spTree>
    <p:extLst>
      <p:ext uri="{BB962C8B-B14F-4D97-AF65-F5344CB8AC3E}">
        <p14:creationId xmlns:p14="http://schemas.microsoft.com/office/powerpoint/2010/main" val="3572736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BBF48-3AA9-7592-176F-1188346B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66" y="-346713"/>
            <a:ext cx="9692640" cy="1325562"/>
          </a:xfrm>
        </p:spPr>
        <p:txBody>
          <a:bodyPr/>
          <a:lstStyle/>
          <a:p>
            <a:r>
              <a:rPr lang="en-US"/>
              <a:t>Retrieving Information from a file</a:t>
            </a:r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F3D61-F915-13FB-9118-8D84AD33D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66" y="1158857"/>
            <a:ext cx="9983740" cy="54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43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654ED7-5CA9-E418-78B7-570ADEACC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1883" y="90490"/>
            <a:ext cx="9173498" cy="6677019"/>
          </a:xfrm>
        </p:spPr>
      </p:pic>
    </p:spTree>
    <p:extLst>
      <p:ext uri="{BB962C8B-B14F-4D97-AF65-F5344CB8AC3E}">
        <p14:creationId xmlns:p14="http://schemas.microsoft.com/office/powerpoint/2010/main" val="176779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D90B0C-0A1F-869C-8F43-297914C06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42" y="444301"/>
            <a:ext cx="4548018" cy="6125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8664AF-7226-B329-73BF-1CA792587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011" y="444301"/>
            <a:ext cx="8268693" cy="624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69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46A076-5640-BC9D-95C4-EDDB88483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873"/>
            <a:ext cx="8268693" cy="62422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78E95-5A78-3654-12C5-E4FE79A0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844" y="172721"/>
            <a:ext cx="6387204" cy="24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28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0FD42F-10CA-F1F9-3BCD-C008B3B8D118}"/>
              </a:ext>
            </a:extLst>
          </p:cNvPr>
          <p:cNvSpPr txBox="1"/>
          <p:nvPr/>
        </p:nvSpPr>
        <p:spPr>
          <a:xfrm>
            <a:off x="2062480" y="309156"/>
            <a:ext cx="8315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err="1"/>
              <a:t>seekg</a:t>
            </a:r>
            <a:r>
              <a:rPr lang="en-US"/>
              <a:t> is used to set the position of the file pointer for input operations.</a:t>
            </a:r>
          </a:p>
          <a:p>
            <a:r>
              <a:rPr lang="en-US" b="1" err="1"/>
              <a:t>seekp</a:t>
            </a:r>
            <a:r>
              <a:rPr lang="en-US"/>
              <a:t> is used to set the position of the file pointer for output operations.</a:t>
            </a:r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43382D-D365-9473-49CE-4A8A5796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49" y="955487"/>
            <a:ext cx="7267431" cy="5937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FB58AE-0EF1-3EA5-A379-662C65841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779" y="1332158"/>
            <a:ext cx="4854361" cy="16536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5BE8A0-039E-7728-E32B-2133C493B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035" y="3164745"/>
            <a:ext cx="2362405" cy="2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99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6B03-DCFF-7DDC-2BCD-FE2B202C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Handling in C++</a:t>
            </a:r>
            <a:br>
              <a:rPr lang="en-US"/>
            </a:b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244D-67CA-1F98-2AE4-EEE812550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File Handling concept in C++ language is used for store a data permanently in computer. Using file handling we can store our data in Secondary memory (Hard disk).</a:t>
            </a:r>
          </a:p>
          <a:p>
            <a:pPr marL="0" indent="0">
              <a:buNone/>
            </a:pPr>
            <a:r>
              <a:rPr lang="en-US" sz="2400" b="1"/>
              <a:t>Why use File Handling</a:t>
            </a:r>
          </a:p>
          <a:p>
            <a:pPr lvl="1"/>
            <a:r>
              <a:rPr lang="en-US" sz="2400"/>
              <a:t>Memory is </a:t>
            </a:r>
            <a:r>
              <a:rPr lang="en-US" sz="2400" b="1">
                <a:solidFill>
                  <a:srgbClr val="FF0000"/>
                </a:solidFill>
              </a:rPr>
              <a:t>volatile</a:t>
            </a:r>
          </a:p>
          <a:p>
            <a:pPr lvl="1"/>
            <a:r>
              <a:rPr lang="en-US" sz="2400"/>
              <a:t>Any data that you key in by keyboard while a program is running is also </a:t>
            </a:r>
            <a:r>
              <a:rPr lang="en-US" sz="2400" b="1">
                <a:solidFill>
                  <a:srgbClr val="FF0000"/>
                </a:solidFill>
              </a:rPr>
              <a:t>volatile</a:t>
            </a:r>
          </a:p>
          <a:p>
            <a:pPr lvl="1"/>
            <a:r>
              <a:rPr lang="en-US" sz="2400"/>
              <a:t>For </a:t>
            </a:r>
            <a:r>
              <a:rPr lang="en-US" sz="2400" b="1">
                <a:solidFill>
                  <a:srgbClr val="FF0000"/>
                </a:solidFill>
              </a:rPr>
              <a:t>permanent storage</a:t>
            </a:r>
            <a:r>
              <a:rPr lang="en-US" sz="2400"/>
              <a:t>.</a:t>
            </a:r>
          </a:p>
          <a:p>
            <a:pPr lvl="1"/>
            <a:r>
              <a:rPr lang="en-US" sz="2400"/>
              <a:t>The transfer of input - data or output - data from one computer to another can be easily done by using files.</a:t>
            </a:r>
            <a:endParaRPr lang="en-PK" sz="2400"/>
          </a:p>
        </p:txBody>
      </p:sp>
    </p:spTree>
    <p:extLst>
      <p:ext uri="{BB962C8B-B14F-4D97-AF65-F5344CB8AC3E}">
        <p14:creationId xmlns:p14="http://schemas.microsoft.com/office/powerpoint/2010/main" val="4002597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BCF33-55E5-95E2-06BE-50E99261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Header File for File Handling</a:t>
            </a:r>
            <a:br>
              <a:rPr lang="en-US"/>
            </a:b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D50D7-F763-844B-9207-A7B7BA689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553497"/>
            <a:ext cx="8595360" cy="4351337"/>
          </a:xfrm>
        </p:spPr>
        <p:txBody>
          <a:bodyPr>
            <a:normAutofit/>
          </a:bodyPr>
          <a:lstStyle/>
          <a:p>
            <a:r>
              <a:rPr lang="en-US" sz="2400"/>
              <a:t>So far, we have been using the iostream standard library, which provides </a:t>
            </a:r>
            <a:r>
              <a:rPr lang="en-US" sz="2400" b="1" err="1"/>
              <a:t>cin</a:t>
            </a:r>
            <a:r>
              <a:rPr lang="en-US" sz="2400"/>
              <a:t> and </a:t>
            </a:r>
            <a:r>
              <a:rPr lang="en-US" sz="2400" b="1" err="1"/>
              <a:t>cout</a:t>
            </a:r>
            <a:r>
              <a:rPr lang="en-US" sz="2400"/>
              <a:t> methods for reading from standard input and writing to standard output respectively.</a:t>
            </a:r>
          </a:p>
          <a:p>
            <a:r>
              <a:rPr lang="en-US" sz="2400"/>
              <a:t>This tutorial will teach you how to read and write from a file. This requires another standard C++ library called </a:t>
            </a:r>
            <a:r>
              <a:rPr lang="en-US" sz="2400" b="1" err="1"/>
              <a:t>fstream</a:t>
            </a:r>
            <a:r>
              <a:rPr lang="en-US" sz="2400"/>
              <a:t>, which defines three new data types:</a:t>
            </a:r>
            <a:endParaRPr lang="en-PK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A729E-AC1E-49D6-2793-B30346481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" y="4380056"/>
            <a:ext cx="6105832" cy="219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29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357FE-4CC7-C30A-29A9-88AFF3DA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Header File for File Handling</a:t>
            </a:r>
            <a:br>
              <a:rPr lang="en-US"/>
            </a:b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6DF79-51CB-1441-C7C9-C59102E02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30" y="1818967"/>
            <a:ext cx="10885686" cy="4351337"/>
          </a:xfrm>
        </p:spPr>
        <p:txBody>
          <a:bodyPr>
            <a:normAutofit/>
          </a:bodyPr>
          <a:lstStyle/>
          <a:p>
            <a:r>
              <a:rPr lang="en-US" sz="2800" b="1"/>
              <a:t>Input File Stream                                 </a:t>
            </a:r>
            <a:r>
              <a:rPr lang="en-US" sz="2800" b="1">
                <a:solidFill>
                  <a:srgbClr val="FF0000"/>
                </a:solidFill>
              </a:rPr>
              <a:t>#include&lt;ifstream&gt;</a:t>
            </a:r>
          </a:p>
          <a:p>
            <a:pPr marL="0" indent="0">
              <a:buNone/>
            </a:pPr>
            <a:endParaRPr lang="en-US" sz="2800" b="1"/>
          </a:p>
          <a:p>
            <a:r>
              <a:rPr lang="en-US" sz="2800" b="1"/>
              <a:t>Output file stream                                </a:t>
            </a:r>
            <a:r>
              <a:rPr lang="en-US" sz="2800" b="1">
                <a:solidFill>
                  <a:srgbClr val="FF0000"/>
                </a:solidFill>
              </a:rPr>
              <a:t>#include&lt;ofstream&gt;</a:t>
            </a:r>
          </a:p>
          <a:p>
            <a:endParaRPr lang="en-US" sz="2800" b="1"/>
          </a:p>
          <a:p>
            <a:r>
              <a:rPr lang="en-US" sz="2800" b="1"/>
              <a:t>Both (Input &amp; Output)                         </a:t>
            </a:r>
            <a:r>
              <a:rPr lang="en-US" sz="2800" b="1">
                <a:solidFill>
                  <a:srgbClr val="FF0000"/>
                </a:solidFill>
              </a:rPr>
              <a:t>#include&lt;fstream&gt;</a:t>
            </a:r>
            <a:endParaRPr lang="en-PK" sz="2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570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1E788-1F30-7448-745E-3C7DF3E4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Handling in C++</a:t>
            </a:r>
            <a:endParaRPr lang="en-P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18BD86-C95E-DB51-B61A-A34220C5C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814" y="1971750"/>
            <a:ext cx="6993515" cy="4606255"/>
          </a:xfrm>
        </p:spPr>
      </p:pic>
    </p:spTree>
    <p:extLst>
      <p:ext uri="{BB962C8B-B14F-4D97-AF65-F5344CB8AC3E}">
        <p14:creationId xmlns:p14="http://schemas.microsoft.com/office/powerpoint/2010/main" val="50311934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204C9F422D3F4E8EFC61F3DE588868" ma:contentTypeVersion="6" ma:contentTypeDescription="Create a new document." ma:contentTypeScope="" ma:versionID="7fe0ef9fdfcf3249b2835a289fca8d15">
  <xsd:schema xmlns:xsd="http://www.w3.org/2001/XMLSchema" xmlns:xs="http://www.w3.org/2001/XMLSchema" xmlns:p="http://schemas.microsoft.com/office/2006/metadata/properties" xmlns:ns2="d0d60ac6-23f7-435c-856d-7a5b06986fdf" xmlns:ns3="11be5651-eae0-488d-8163-3fe6a2e91e7a" targetNamespace="http://schemas.microsoft.com/office/2006/metadata/properties" ma:root="true" ma:fieldsID="2e89927d2235ba36d8fc8f940c203517" ns2:_="" ns3:_="">
    <xsd:import namespace="d0d60ac6-23f7-435c-856d-7a5b06986fdf"/>
    <xsd:import namespace="11be5651-eae0-488d-8163-3fe6a2e91e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60ac6-23f7-435c-856d-7a5b06986f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be5651-eae0-488d-8163-3fe6a2e91e7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F27945-1EAA-40BA-A2B0-1FC44D2EDB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2D8701-BB00-49DD-99C8-E1303DEEA9CC}">
  <ds:schemaRefs>
    <ds:schemaRef ds:uri="http://www.w3.org/XML/1998/namespace"/>
    <ds:schemaRef ds:uri="http://schemas.microsoft.com/office/2006/metadata/properties"/>
    <ds:schemaRef ds:uri="http://purl.org/dc/terms/"/>
    <ds:schemaRef ds:uri="d0d60ac6-23f7-435c-856d-7a5b06986fdf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1be5651-eae0-488d-8163-3fe6a2e91e7a"/>
  </ds:schemaRefs>
</ds:datastoreItem>
</file>

<file path=customXml/itemProps3.xml><?xml version="1.0" encoding="utf-8"?>
<ds:datastoreItem xmlns:ds="http://schemas.openxmlformats.org/officeDocument/2006/customXml" ds:itemID="{94C88504-F4E4-415D-9AF4-459B197B1BB0}">
  <ds:schemaRefs>
    <ds:schemaRef ds:uri="11be5651-eae0-488d-8163-3fe6a2e91e7a"/>
    <ds:schemaRef ds:uri="d0d60ac6-23f7-435c-856d-7a5b06986fd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78</TotalTime>
  <Words>1006</Words>
  <Application>Microsoft Office PowerPoint</Application>
  <PresentationFormat>Widescreen</PresentationFormat>
  <Paragraphs>72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Century Schoolbook</vt:lpstr>
      <vt:lpstr>Söhne Mono</vt:lpstr>
      <vt:lpstr>Wingdings 2</vt:lpstr>
      <vt:lpstr>View</vt:lpstr>
      <vt:lpstr>File Handling in C++ OOP </vt:lpstr>
      <vt:lpstr>Files (Streams) </vt:lpstr>
      <vt:lpstr>Type of Storage </vt:lpstr>
      <vt:lpstr>Data File Handling In C++ </vt:lpstr>
      <vt:lpstr>C++ Streams </vt:lpstr>
      <vt:lpstr>File Handling in C++ </vt:lpstr>
      <vt:lpstr>Header File for File Handling </vt:lpstr>
      <vt:lpstr>Header File for File Handling </vt:lpstr>
      <vt:lpstr>File Handling in C++</vt:lpstr>
      <vt:lpstr>How to Achieve File Handling </vt:lpstr>
      <vt:lpstr>PowerPoint Presentation</vt:lpstr>
      <vt:lpstr>Functions use in File Handling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Opening Mode </vt:lpstr>
      <vt:lpstr>PowerPoint Presentation</vt:lpstr>
      <vt:lpstr>File Handling in C++ </vt:lpstr>
      <vt:lpstr>Example</vt:lpstr>
      <vt:lpstr>PowerPoint Presentation</vt:lpstr>
      <vt:lpstr>PowerPoint Presentation</vt:lpstr>
      <vt:lpstr>Example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Retrieving Information from a file</vt:lpstr>
      <vt:lpstr>Retrieving Information from a file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Handling OOP – Mechanical Engineering</dc:title>
  <dc:creator>Beenish Urooj</dc:creator>
  <cp:lastModifiedBy>u2023498</cp:lastModifiedBy>
  <cp:revision>3</cp:revision>
  <dcterms:created xsi:type="dcterms:W3CDTF">2023-03-30T08:28:13Z</dcterms:created>
  <dcterms:modified xsi:type="dcterms:W3CDTF">2024-05-06T12:35:03Z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0x0101005C204C9F422D3F4E8EFC61F3DE588868</vt:lpwstr>
  </property>
</Properties>
</file>